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6.jpg" ContentType="image/png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68" r:id="rId4"/>
    <p:sldId id="271" r:id="rId5"/>
    <p:sldId id="270" r:id="rId6"/>
    <p:sldId id="269" r:id="rId7"/>
    <p:sldId id="276" r:id="rId8"/>
    <p:sldId id="257" r:id="rId9"/>
    <p:sldId id="258" r:id="rId10"/>
    <p:sldId id="259" r:id="rId11"/>
    <p:sldId id="260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E9E655-3EFB-4255-BF02-E48A3E8AC6B4}" v="15" dt="2023-11-28T06:24:32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7613" autoAdjust="0"/>
  </p:normalViewPr>
  <p:slideViewPr>
    <p:cSldViewPr snapToGrid="0" snapToObjects="1">
      <p:cViewPr varScale="1">
        <p:scale>
          <a:sx n="52" d="100"/>
          <a:sy n="52" d="100"/>
        </p:scale>
        <p:origin x="135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 Kang" userId="c23ea09a6238cc81" providerId="LiveId" clId="{D1E9E655-3EFB-4255-BF02-E48A3E8AC6B4}"/>
    <pc:docChg chg="undo custSel addSld delSld modSld">
      <pc:chgData name="Lu Kang" userId="c23ea09a6238cc81" providerId="LiveId" clId="{D1E9E655-3EFB-4255-BF02-E48A3E8AC6B4}" dt="2023-11-29T18:33:56.439" v="1374" actId="478"/>
      <pc:docMkLst>
        <pc:docMk/>
      </pc:docMkLst>
      <pc:sldChg chg="delSp mod">
        <pc:chgData name="Lu Kang" userId="c23ea09a6238cc81" providerId="LiveId" clId="{D1E9E655-3EFB-4255-BF02-E48A3E8AC6B4}" dt="2023-11-29T18:33:47.409" v="1372" actId="478"/>
        <pc:sldMkLst>
          <pc:docMk/>
          <pc:sldMk cId="0" sldId="256"/>
        </pc:sldMkLst>
        <pc:picChg chg="del">
          <ac:chgData name="Lu Kang" userId="c23ea09a6238cc81" providerId="LiveId" clId="{D1E9E655-3EFB-4255-BF02-E48A3E8AC6B4}" dt="2023-11-29T18:33:47.409" v="1372" actId="478"/>
          <ac:picMkLst>
            <pc:docMk/>
            <pc:sldMk cId="0" sldId="256"/>
            <ac:picMk id="8" creationId="{00000000-0000-0000-0000-000000000000}"/>
          </ac:picMkLst>
        </pc:picChg>
      </pc:sldChg>
      <pc:sldChg chg="modSp mod modNotesTx">
        <pc:chgData name="Lu Kang" userId="c23ea09a6238cc81" providerId="LiveId" clId="{D1E9E655-3EFB-4255-BF02-E48A3E8AC6B4}" dt="2023-11-28T06:27:52.089" v="928"/>
        <pc:sldMkLst>
          <pc:docMk/>
          <pc:sldMk cId="0" sldId="257"/>
        </pc:sldMkLst>
        <pc:spChg chg="mod">
          <ac:chgData name="Lu Kang" userId="c23ea09a6238cc81" providerId="LiveId" clId="{D1E9E655-3EFB-4255-BF02-E48A3E8AC6B4}" dt="2023-11-28T06:27:52.089" v="928"/>
          <ac:spMkLst>
            <pc:docMk/>
            <pc:sldMk cId="0" sldId="257"/>
            <ac:spMk id="4" creationId="{00000000-0000-0000-0000-000000000000}"/>
          </ac:spMkLst>
        </pc:spChg>
        <pc:spChg chg="mod">
          <ac:chgData name="Lu Kang" userId="c23ea09a6238cc81" providerId="LiveId" clId="{D1E9E655-3EFB-4255-BF02-E48A3E8AC6B4}" dt="2023-11-28T06:04:43.943" v="164" actId="20577"/>
          <ac:spMkLst>
            <pc:docMk/>
            <pc:sldMk cId="0" sldId="257"/>
            <ac:spMk id="13" creationId="{9038B57E-41CE-6B04-EBE5-D3F5406B151F}"/>
          </ac:spMkLst>
        </pc:spChg>
      </pc:sldChg>
      <pc:sldChg chg="addSp delSp modSp mod modNotesTx">
        <pc:chgData name="Lu Kang" userId="c23ea09a6238cc81" providerId="LiveId" clId="{D1E9E655-3EFB-4255-BF02-E48A3E8AC6B4}" dt="2023-11-28T06:27:17.011" v="904"/>
        <pc:sldMkLst>
          <pc:docMk/>
          <pc:sldMk cId="0" sldId="258"/>
        </pc:sldMkLst>
        <pc:spChg chg="mod">
          <ac:chgData name="Lu Kang" userId="c23ea09a6238cc81" providerId="LiveId" clId="{D1E9E655-3EFB-4255-BF02-E48A3E8AC6B4}" dt="2023-11-28T06:24:49.509" v="764" actId="14100"/>
          <ac:spMkLst>
            <pc:docMk/>
            <pc:sldMk cId="0" sldId="258"/>
            <ac:spMk id="6" creationId="{00000000-0000-0000-0000-000000000000}"/>
          </ac:spMkLst>
        </pc:spChg>
        <pc:spChg chg="add del mod">
          <ac:chgData name="Lu Kang" userId="c23ea09a6238cc81" providerId="LiveId" clId="{D1E9E655-3EFB-4255-BF02-E48A3E8AC6B4}" dt="2023-11-28T06:25:28.180" v="771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Lu Kang" userId="c23ea09a6238cc81" providerId="LiveId" clId="{D1E9E655-3EFB-4255-BF02-E48A3E8AC6B4}" dt="2023-11-28T06:24:45.829" v="763" actId="1036"/>
          <ac:spMkLst>
            <pc:docMk/>
            <pc:sldMk cId="0" sldId="258"/>
            <ac:spMk id="9" creationId="{00000000-0000-0000-0000-000000000000}"/>
          </ac:spMkLst>
        </pc:spChg>
        <pc:spChg chg="mod">
          <ac:chgData name="Lu Kang" userId="c23ea09a6238cc81" providerId="LiveId" clId="{D1E9E655-3EFB-4255-BF02-E48A3E8AC6B4}" dt="2023-11-28T06:21:21.431" v="714" actId="103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Lu Kang" userId="c23ea09a6238cc81" providerId="LiveId" clId="{D1E9E655-3EFB-4255-BF02-E48A3E8AC6B4}" dt="2023-11-28T06:21:21.431" v="714" actId="103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Lu Kang" userId="c23ea09a6238cc81" providerId="LiveId" clId="{D1E9E655-3EFB-4255-BF02-E48A3E8AC6B4}" dt="2023-11-28T06:21:06.376" v="698" actId="1410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Lu Kang" userId="c23ea09a6238cc81" providerId="LiveId" clId="{D1E9E655-3EFB-4255-BF02-E48A3E8AC6B4}" dt="2023-11-28T06:21:09.699" v="699" actId="1076"/>
          <ac:spMkLst>
            <pc:docMk/>
            <pc:sldMk cId="0" sldId="258"/>
            <ac:spMk id="13" creationId="{00000000-0000-0000-0000-000000000000}"/>
          </ac:spMkLst>
        </pc:spChg>
        <pc:spChg chg="add del">
          <ac:chgData name="Lu Kang" userId="c23ea09a6238cc81" providerId="LiveId" clId="{D1E9E655-3EFB-4255-BF02-E48A3E8AC6B4}" dt="2023-11-28T06:24:11.777" v="745"/>
          <ac:spMkLst>
            <pc:docMk/>
            <pc:sldMk cId="0" sldId="258"/>
            <ac:spMk id="15" creationId="{FBCD0C2D-45F7-DE94-AAB8-51690145E361}"/>
          </ac:spMkLst>
        </pc:spChg>
        <pc:spChg chg="add del mod">
          <ac:chgData name="Lu Kang" userId="c23ea09a6238cc81" providerId="LiveId" clId="{D1E9E655-3EFB-4255-BF02-E48A3E8AC6B4}" dt="2023-11-28T06:24:09.247" v="744"/>
          <ac:spMkLst>
            <pc:docMk/>
            <pc:sldMk cId="0" sldId="258"/>
            <ac:spMk id="17" creationId="{D2A77E67-B6A9-6DFF-76E7-7A1467BCDDA1}"/>
          </ac:spMkLst>
        </pc:spChg>
      </pc:sldChg>
      <pc:sldChg chg="modSp mod modNotesTx">
        <pc:chgData name="Lu Kang" userId="c23ea09a6238cc81" providerId="LiveId" clId="{D1E9E655-3EFB-4255-BF02-E48A3E8AC6B4}" dt="2023-11-28T06:30:22.151" v="1015" actId="20577"/>
        <pc:sldMkLst>
          <pc:docMk/>
          <pc:sldMk cId="0" sldId="259"/>
        </pc:sldMkLst>
        <pc:spChg chg="mod">
          <ac:chgData name="Lu Kang" userId="c23ea09a6238cc81" providerId="LiveId" clId="{D1E9E655-3EFB-4255-BF02-E48A3E8AC6B4}" dt="2023-11-28T06:28:15.864" v="932"/>
          <ac:spMkLst>
            <pc:docMk/>
            <pc:sldMk cId="0" sldId="259"/>
            <ac:spMk id="4" creationId="{00000000-0000-0000-0000-000000000000}"/>
          </ac:spMkLst>
        </pc:spChg>
        <pc:spChg chg="mod">
          <ac:chgData name="Lu Kang" userId="c23ea09a6238cc81" providerId="LiveId" clId="{D1E9E655-3EFB-4255-BF02-E48A3E8AC6B4}" dt="2023-11-28T06:30:02.933" v="1012" actId="20577"/>
          <ac:spMkLst>
            <pc:docMk/>
            <pc:sldMk cId="0" sldId="259"/>
            <ac:spMk id="7" creationId="{00000000-0000-0000-0000-000000000000}"/>
          </ac:spMkLst>
        </pc:spChg>
      </pc:sldChg>
      <pc:sldChg chg="modSp mod modNotesTx">
        <pc:chgData name="Lu Kang" userId="c23ea09a6238cc81" providerId="LiveId" clId="{D1E9E655-3EFB-4255-BF02-E48A3E8AC6B4}" dt="2023-11-28T06:35:25.321" v="1292" actId="20577"/>
        <pc:sldMkLst>
          <pc:docMk/>
          <pc:sldMk cId="0" sldId="260"/>
        </pc:sldMkLst>
        <pc:spChg chg="mod">
          <ac:chgData name="Lu Kang" userId="c23ea09a6238cc81" providerId="LiveId" clId="{D1E9E655-3EFB-4255-BF02-E48A3E8AC6B4}" dt="2023-11-28T06:32:47.263" v="1091" actId="141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Lu Kang" userId="c23ea09a6238cc81" providerId="LiveId" clId="{D1E9E655-3EFB-4255-BF02-E48A3E8AC6B4}" dt="2023-11-28T06:32:29.936" v="1086" actId="20577"/>
          <ac:spMkLst>
            <pc:docMk/>
            <pc:sldMk cId="0" sldId="260"/>
            <ac:spMk id="42" creationId="{BD5B3B6C-F397-5C1A-EF4A-7F7A044CE0F7}"/>
          </ac:spMkLst>
        </pc:spChg>
      </pc:sldChg>
      <pc:sldChg chg="modNotesTx">
        <pc:chgData name="Lu Kang" userId="c23ea09a6238cc81" providerId="LiveId" clId="{D1E9E655-3EFB-4255-BF02-E48A3E8AC6B4}" dt="2023-11-28T06:36:20.004" v="1370" actId="20577"/>
        <pc:sldMkLst>
          <pc:docMk/>
          <pc:sldMk cId="3952102766" sldId="265"/>
        </pc:sldMkLst>
      </pc:sldChg>
      <pc:sldChg chg="delSp mod modNotesTx">
        <pc:chgData name="Lu Kang" userId="c23ea09a6238cc81" providerId="LiveId" clId="{D1E9E655-3EFB-4255-BF02-E48A3E8AC6B4}" dt="2023-11-29T18:33:56.439" v="1374" actId="478"/>
        <pc:sldMkLst>
          <pc:docMk/>
          <pc:sldMk cId="2520063255" sldId="276"/>
        </pc:sldMkLst>
        <pc:picChg chg="del">
          <ac:chgData name="Lu Kang" userId="c23ea09a6238cc81" providerId="LiveId" clId="{D1E9E655-3EFB-4255-BF02-E48A3E8AC6B4}" dt="2023-11-29T18:33:56.439" v="1374" actId="478"/>
          <ac:picMkLst>
            <pc:docMk/>
            <pc:sldMk cId="2520063255" sldId="276"/>
            <ac:picMk id="8" creationId="{00000000-0000-0000-0000-000000000000}"/>
          </ac:picMkLst>
        </pc:picChg>
      </pc:sldChg>
      <pc:sldChg chg="new del">
        <pc:chgData name="Lu Kang" userId="c23ea09a6238cc81" providerId="LiveId" clId="{D1E9E655-3EFB-4255-BF02-E48A3E8AC6B4}" dt="2023-11-29T18:33:52.408" v="1373" actId="47"/>
        <pc:sldMkLst>
          <pc:docMk/>
          <pc:sldMk cId="3569666690" sldId="277"/>
        </pc:sldMkLst>
      </pc:sldChg>
      <pc:sldChg chg="new del">
        <pc:chgData name="Lu Kang" userId="c23ea09a6238cc81" providerId="LiveId" clId="{D1E9E655-3EFB-4255-BF02-E48A3E8AC6B4}" dt="2023-11-28T06:35:55.086" v="1294" actId="47"/>
        <pc:sldMkLst>
          <pc:docMk/>
          <pc:sldMk cId="4139175203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336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module is sales. Which is </a:t>
            </a: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designed to manage order situations and includes a class called Sales Management.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handles different processes for sales, generates alerts when insufficient capacity,  keeps track of historical orders, and performs basic revenue calculations.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There are Three main functions in this module primarily manage sales situations, interacting with functions in the inventory module to record inventory changes.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first function is </a:t>
            </a:r>
            <a:r>
              <a:rPr lang="en-US" dirty="0" err="1"/>
              <a:t>customer_picking</a:t>
            </a:r>
            <a:r>
              <a:rPr lang="en-US" dirty="0"/>
              <a:t> which </a:t>
            </a: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Records customer picking situations, it only changes remaining yield capacity without affecting warehouse inventory.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second function is selling which Records direct customer purchases, modifying inventory data. G</a:t>
            </a:r>
            <a:r>
              <a:rPr lang="en-US" altLang="zh-CN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enerate alert information when inventory or remaining capacity is not enough</a:t>
            </a:r>
            <a:r>
              <a:rPr lang="en-CA" altLang="zh-CN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zh-CN" sz="12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order and revenue function they </a:t>
            </a: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Record different orders and display revenue , and costs are not considered in this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That’s all, and thank you for your time.</a:t>
            </a:r>
          </a:p>
        </p:txBody>
      </p:sp>
    </p:spTree>
    <p:extLst>
      <p:ext uri="{BB962C8B-B14F-4D97-AF65-F5344CB8AC3E}">
        <p14:creationId xmlns:p14="http://schemas.microsoft.com/office/powerpoint/2010/main" val="312924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0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4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5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91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introduce the second subpackage, which is inventory and sales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module is inventory, this module is </a:t>
            </a:r>
            <a:r>
              <a:rPr lang="en-US" altLang="zh-CN" i="1" dirty="0"/>
              <a:t>designed for basic orchard inventory management. It contains two classes: </a:t>
            </a:r>
            <a:r>
              <a:rPr lang="en-US" altLang="zh-CN" i="1" dirty="0" err="1"/>
              <a:t>InventoryManagement</a:t>
            </a:r>
            <a:r>
              <a:rPr lang="en-US" altLang="zh-CN" i="1" dirty="0"/>
              <a:t> and Visualization.</a:t>
            </a:r>
          </a:p>
          <a:p>
            <a:endParaRPr lang="en-US" i="1" dirty="0"/>
          </a:p>
          <a:p>
            <a:r>
              <a:rPr lang="en-US" i="1" dirty="0"/>
              <a:t>Inventory management is responsible for managing the current inventory status and </a:t>
            </a:r>
            <a:r>
              <a:rPr lang="en-US" i="1" dirty="0" err="1"/>
              <a:t>forcasting</a:t>
            </a:r>
            <a:r>
              <a:rPr lang="en-US" i="1" dirty="0"/>
              <a:t> the remaining yield, which is unharvested.</a:t>
            </a:r>
          </a:p>
          <a:p>
            <a:endParaRPr lang="en-US" i="1" dirty="0"/>
          </a:p>
          <a:p>
            <a:r>
              <a:rPr lang="en-US" dirty="0"/>
              <a:t>Visualization class is used for </a:t>
            </a: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visualization of historical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3 main functions in inventory module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first one is </a:t>
            </a:r>
            <a:r>
              <a:rPr lang="en-US" dirty="0" err="1"/>
              <a:t>remaining_yield_estimation</a:t>
            </a:r>
            <a:r>
              <a:rPr lang="en-US" dirty="0"/>
              <a:t>.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dirty="0"/>
              <a:t>Which </a:t>
            </a: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Calculates the expected yield for each variety based on the planting area in the first subpackage. And create a file to record the remaining capacity.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auxiliary method </a:t>
            </a:r>
            <a:r>
              <a:rPr lang="en-US" sz="12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save_overdraft</a:t>
            </a: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will record the production output that exceeds the expected yield</a:t>
            </a:r>
            <a:r>
              <a:rPr lang="en-CA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CA" sz="12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CA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second one is add inventory and remove inventory, they are used </a:t>
            </a: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increase or decrease inventory, with data being stored in an inventory data file. This involves auxiliary functions such as Load/</a:t>
            </a:r>
            <a:r>
              <a:rPr lang="en-US" sz="12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Save_data</a:t>
            </a: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12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Current_inventory_display</a:t>
            </a: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2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12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History_Data_Plotter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 used to Draws a plot illustrating changes in inventory over time.</a:t>
            </a:r>
          </a:p>
          <a:p>
            <a:pPr marL="0" indent="0">
              <a:lnSpc>
                <a:spcPts val="2799"/>
              </a:lnSpc>
              <a:buNone/>
            </a:pPr>
            <a:endParaRPr lang="en-US" sz="12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</a:t>
            </a:r>
            <a:r>
              <a:rPr lang="en-US" altLang="zh-CN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ntroduction of </a:t>
            </a:r>
            <a:r>
              <a:rPr lang="en-US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Orchard Management Package in Python</a:t>
            </a:r>
            <a:endParaRPr lang="en-US" sz="5249" dirty="0"/>
          </a:p>
        </p:txBody>
      </p:sp>
      <p:sp>
        <p:nvSpPr>
          <p:cNvPr id="7" name="Shape 4"/>
          <p:cNvSpPr/>
          <p:nvPr/>
        </p:nvSpPr>
        <p:spPr>
          <a:xfrm>
            <a:off x="63195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 5"/>
          <p:cNvSpPr/>
          <p:nvPr/>
        </p:nvSpPr>
        <p:spPr>
          <a:xfrm>
            <a:off x="6786086" y="5817156"/>
            <a:ext cx="13411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2"/>
          <p:cNvSpPr/>
          <p:nvPr/>
        </p:nvSpPr>
        <p:spPr>
          <a:xfrm>
            <a:off x="475562" y="364251"/>
            <a:ext cx="7520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Module 2 : Sales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188607"/>
            <a:ext cx="5554980" cy="34331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75562" y="1353337"/>
            <a:ext cx="8698255" cy="12592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module is designed to manage order situations and includes a class called Sales Management.</a:t>
            </a:r>
          </a:p>
          <a:p>
            <a:pPr algn="l">
              <a:lnSpc>
                <a:spcPts val="2799"/>
              </a:lnSpc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handles different processes for sales, generates alerts when insufficient capacity,  keeps track of historical orders, and performs basic revenue calculations.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4DAC1E-0D13-3892-FC14-A616B3E62241}"/>
              </a:ext>
            </a:extLst>
          </p:cNvPr>
          <p:cNvGrpSpPr/>
          <p:nvPr/>
        </p:nvGrpSpPr>
        <p:grpSpPr>
          <a:xfrm>
            <a:off x="1093306" y="3905190"/>
            <a:ext cx="7315200" cy="2787774"/>
            <a:chOff x="685800" y="3276600"/>
            <a:chExt cx="7315200" cy="27877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3BB9EE-8428-3039-8501-319C2E590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5800" y="3276600"/>
              <a:ext cx="7017245" cy="27877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2460B-BD0E-E56B-2B42-4D136929E43E}"/>
                </a:ext>
              </a:extLst>
            </p:cNvPr>
            <p:cNvSpPr/>
            <p:nvPr/>
          </p:nvSpPr>
          <p:spPr>
            <a:xfrm>
              <a:off x="3657600" y="5286959"/>
              <a:ext cx="4343400" cy="777415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  <a:latin typeface="Open Sans"/>
                <a:cs typeface="Open Sans"/>
              </a:endParaRPr>
            </a:p>
          </p:txBody>
        </p:sp>
      </p:grpSp>
      <p:pic>
        <p:nvPicPr>
          <p:cNvPr id="12" name="Image 6" descr="preencoded.png">
            <a:extLst>
              <a:ext uri="{FF2B5EF4-FFF2-40B4-BE49-F238E27FC236}">
                <a16:creationId xmlns:a16="http://schemas.microsoft.com/office/drawing/2014/main" id="{DDBA6D27-9EC5-1298-8043-E7A5BFB5C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390" y="1343398"/>
            <a:ext cx="4473358" cy="5591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6" name="Shape 1">
            <a:extLst>
              <a:ext uri="{FF2B5EF4-FFF2-40B4-BE49-F238E27FC236}">
                <a16:creationId xmlns:a16="http://schemas.microsoft.com/office/drawing/2014/main" id="{F2564C6E-AC8C-A499-CAED-325525ED0996}"/>
              </a:ext>
            </a:extLst>
          </p:cNvPr>
          <p:cNvSpPr/>
          <p:nvPr/>
        </p:nvSpPr>
        <p:spPr>
          <a:xfrm>
            <a:off x="0" y="1944172"/>
            <a:ext cx="14630400" cy="6285428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Text 8"/>
          <p:cNvSpPr/>
          <p:nvPr/>
        </p:nvSpPr>
        <p:spPr>
          <a:xfrm>
            <a:off x="197186" y="2221894"/>
            <a:ext cx="1256787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Three functions primarily manage sales situations, interacting with functions in the inventory module to record inventory  and remaining capacity changes. </a:t>
            </a:r>
          </a:p>
        </p:txBody>
      </p:sp>
      <p:sp>
        <p:nvSpPr>
          <p:cNvPr id="25" name="Text 16"/>
          <p:cNvSpPr/>
          <p:nvPr/>
        </p:nvSpPr>
        <p:spPr>
          <a:xfrm>
            <a:off x="4006870" y="6774837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endParaRPr lang="en-US" sz="1837" dirty="0"/>
          </a:p>
        </p:txBody>
      </p:sp>
      <p:sp>
        <p:nvSpPr>
          <p:cNvPr id="38" name="Shape 3">
            <a:extLst>
              <a:ext uri="{FF2B5EF4-FFF2-40B4-BE49-F238E27FC236}">
                <a16:creationId xmlns:a16="http://schemas.microsoft.com/office/drawing/2014/main" id="{AA69B5AE-8E79-DF96-D6FE-38ED40095585}"/>
              </a:ext>
            </a:extLst>
          </p:cNvPr>
          <p:cNvSpPr/>
          <p:nvPr/>
        </p:nvSpPr>
        <p:spPr>
          <a:xfrm>
            <a:off x="1048039" y="3115274"/>
            <a:ext cx="33814" cy="4399955"/>
          </a:xfrm>
          <a:prstGeom prst="rect">
            <a:avLst/>
          </a:prstGeom>
          <a:solidFill>
            <a:srgbClr val="D7C5C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9" name="Shape 4">
            <a:extLst>
              <a:ext uri="{FF2B5EF4-FFF2-40B4-BE49-F238E27FC236}">
                <a16:creationId xmlns:a16="http://schemas.microsoft.com/office/drawing/2014/main" id="{4C9AC5F7-9639-DA80-6FB1-5E7204F55009}"/>
              </a:ext>
            </a:extLst>
          </p:cNvPr>
          <p:cNvSpPr/>
          <p:nvPr/>
        </p:nvSpPr>
        <p:spPr>
          <a:xfrm>
            <a:off x="1255326" y="3420907"/>
            <a:ext cx="592217" cy="33814"/>
          </a:xfrm>
          <a:prstGeom prst="rect">
            <a:avLst/>
          </a:prstGeom>
          <a:solidFill>
            <a:srgbClr val="D7C5C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0" name="Shape 5">
            <a:extLst>
              <a:ext uri="{FF2B5EF4-FFF2-40B4-BE49-F238E27FC236}">
                <a16:creationId xmlns:a16="http://schemas.microsoft.com/office/drawing/2014/main" id="{35A4AFEB-7BCB-CDCF-3A18-F29B206BFD35}"/>
              </a:ext>
            </a:extLst>
          </p:cNvPr>
          <p:cNvSpPr/>
          <p:nvPr/>
        </p:nvSpPr>
        <p:spPr>
          <a:xfrm>
            <a:off x="874564" y="3247433"/>
            <a:ext cx="380762" cy="380762"/>
          </a:xfrm>
          <a:prstGeom prst="roundRect">
            <a:avLst>
              <a:gd name="adj" fmla="val 20001"/>
            </a:avLst>
          </a:prstGeom>
          <a:solidFill>
            <a:srgbClr val="EBE2E0"/>
          </a:solidFill>
          <a:ln w="10478">
            <a:solidFill>
              <a:srgbClr val="D7C5C1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F8F716B7-936E-CB4C-9C66-6E7BAA64F054}"/>
              </a:ext>
            </a:extLst>
          </p:cNvPr>
          <p:cNvSpPr/>
          <p:nvPr/>
        </p:nvSpPr>
        <p:spPr>
          <a:xfrm>
            <a:off x="1995657" y="3284462"/>
            <a:ext cx="1692235" cy="264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2"/>
              </a:lnSpc>
              <a:buNone/>
            </a:pPr>
            <a:r>
              <a:rPr lang="en-US" sz="1666" b="1" dirty="0" err="1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Customer_Picking</a:t>
            </a:r>
            <a:endParaRPr lang="en-US" sz="1666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BD5B3B6C-F397-5C1A-EF4A-7F7A044CE0F7}"/>
              </a:ext>
            </a:extLst>
          </p:cNvPr>
          <p:cNvSpPr/>
          <p:nvPr/>
        </p:nvSpPr>
        <p:spPr>
          <a:xfrm>
            <a:off x="1995657" y="3718087"/>
            <a:ext cx="5152165" cy="541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333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Records customer picking situations, only change remaining yield capacity without affecting warehouse inventory.</a:t>
            </a:r>
            <a:endParaRPr lang="en-US" sz="1333" dirty="0"/>
          </a:p>
        </p:txBody>
      </p:sp>
      <p:sp>
        <p:nvSpPr>
          <p:cNvPr id="43" name="Shape 9">
            <a:extLst>
              <a:ext uri="{FF2B5EF4-FFF2-40B4-BE49-F238E27FC236}">
                <a16:creationId xmlns:a16="http://schemas.microsoft.com/office/drawing/2014/main" id="{306C46E5-A0E9-4935-E0E2-F0FC63C305EB}"/>
              </a:ext>
            </a:extLst>
          </p:cNvPr>
          <p:cNvSpPr/>
          <p:nvPr/>
        </p:nvSpPr>
        <p:spPr>
          <a:xfrm>
            <a:off x="1255326" y="4943955"/>
            <a:ext cx="592217" cy="33814"/>
          </a:xfrm>
          <a:prstGeom prst="rect">
            <a:avLst/>
          </a:prstGeom>
          <a:solidFill>
            <a:srgbClr val="D7C5C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4" name="Shape 10">
            <a:extLst>
              <a:ext uri="{FF2B5EF4-FFF2-40B4-BE49-F238E27FC236}">
                <a16:creationId xmlns:a16="http://schemas.microsoft.com/office/drawing/2014/main" id="{20640495-8C11-5BF1-213D-2C5C98C861F9}"/>
              </a:ext>
            </a:extLst>
          </p:cNvPr>
          <p:cNvSpPr/>
          <p:nvPr/>
        </p:nvSpPr>
        <p:spPr>
          <a:xfrm>
            <a:off x="874564" y="4770481"/>
            <a:ext cx="380762" cy="380762"/>
          </a:xfrm>
          <a:prstGeom prst="roundRect">
            <a:avLst>
              <a:gd name="adj" fmla="val 20001"/>
            </a:avLst>
          </a:prstGeom>
          <a:solidFill>
            <a:srgbClr val="EBE2E0"/>
          </a:solidFill>
          <a:ln w="10478">
            <a:solidFill>
              <a:srgbClr val="D7C5C1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E69C9A21-1541-AF76-4158-C8999151EC2F}"/>
              </a:ext>
            </a:extLst>
          </p:cNvPr>
          <p:cNvSpPr/>
          <p:nvPr/>
        </p:nvSpPr>
        <p:spPr>
          <a:xfrm>
            <a:off x="1995657" y="4807509"/>
            <a:ext cx="1692235" cy="264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2"/>
              </a:lnSpc>
              <a:buNone/>
            </a:pPr>
            <a:r>
              <a:rPr lang="en-US" sz="166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Selling</a:t>
            </a:r>
            <a:endParaRPr lang="en-US" sz="1666" dirty="0"/>
          </a:p>
        </p:txBody>
      </p:sp>
      <p:sp>
        <p:nvSpPr>
          <p:cNvPr id="46" name="Text 13">
            <a:extLst>
              <a:ext uri="{FF2B5EF4-FFF2-40B4-BE49-F238E27FC236}">
                <a16:creationId xmlns:a16="http://schemas.microsoft.com/office/drawing/2014/main" id="{3CCD0875-6FC7-E6D6-AFCC-0B825A5E8674}"/>
              </a:ext>
            </a:extLst>
          </p:cNvPr>
          <p:cNvSpPr/>
          <p:nvPr/>
        </p:nvSpPr>
        <p:spPr>
          <a:xfrm>
            <a:off x="1995656" y="5241135"/>
            <a:ext cx="4830079" cy="541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333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Records instances of direct customer purchases, modifying inventory data. G</a:t>
            </a:r>
            <a:r>
              <a:rPr lang="en-US" altLang="zh-CN" sz="1333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enerate alert information when inventory or remaining capacity is not enough</a:t>
            </a:r>
            <a:r>
              <a:rPr lang="en-CA" altLang="zh-CN" sz="1333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altLang="zh-CN" sz="1333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47" name="Shape 14">
            <a:extLst>
              <a:ext uri="{FF2B5EF4-FFF2-40B4-BE49-F238E27FC236}">
                <a16:creationId xmlns:a16="http://schemas.microsoft.com/office/drawing/2014/main" id="{C741FF9F-9564-83CD-CC5B-6A5DED9EA5CB}"/>
              </a:ext>
            </a:extLst>
          </p:cNvPr>
          <p:cNvSpPr/>
          <p:nvPr/>
        </p:nvSpPr>
        <p:spPr>
          <a:xfrm>
            <a:off x="1255326" y="6467002"/>
            <a:ext cx="592217" cy="33814"/>
          </a:xfrm>
          <a:prstGeom prst="rect">
            <a:avLst/>
          </a:prstGeom>
          <a:solidFill>
            <a:srgbClr val="D7C5C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8" name="Shape 15">
            <a:extLst>
              <a:ext uri="{FF2B5EF4-FFF2-40B4-BE49-F238E27FC236}">
                <a16:creationId xmlns:a16="http://schemas.microsoft.com/office/drawing/2014/main" id="{F4982F59-4C05-9E01-3F43-A96F76AD9AAF}"/>
              </a:ext>
            </a:extLst>
          </p:cNvPr>
          <p:cNvSpPr/>
          <p:nvPr/>
        </p:nvSpPr>
        <p:spPr>
          <a:xfrm>
            <a:off x="874564" y="6293528"/>
            <a:ext cx="380762" cy="380762"/>
          </a:xfrm>
          <a:prstGeom prst="roundRect">
            <a:avLst>
              <a:gd name="adj" fmla="val 20001"/>
            </a:avLst>
          </a:prstGeom>
          <a:solidFill>
            <a:srgbClr val="EBE2E0"/>
          </a:solidFill>
          <a:ln w="10478">
            <a:solidFill>
              <a:srgbClr val="D7C5C1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9" name="Text 16">
            <a:extLst>
              <a:ext uri="{FF2B5EF4-FFF2-40B4-BE49-F238E27FC236}">
                <a16:creationId xmlns:a16="http://schemas.microsoft.com/office/drawing/2014/main" id="{46A30697-269E-7A21-CE45-4005ACA31562}"/>
              </a:ext>
            </a:extLst>
          </p:cNvPr>
          <p:cNvSpPr/>
          <p:nvPr/>
        </p:nvSpPr>
        <p:spPr>
          <a:xfrm>
            <a:off x="1003985" y="6325199"/>
            <a:ext cx="12192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9"/>
              </a:lnSpc>
              <a:buNone/>
            </a:pPr>
            <a:endParaRPr lang="en-US" sz="1999" dirty="0"/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57806A54-63CE-80B2-CAAB-E0E0822013A0}"/>
              </a:ext>
            </a:extLst>
          </p:cNvPr>
          <p:cNvSpPr/>
          <p:nvPr/>
        </p:nvSpPr>
        <p:spPr>
          <a:xfrm>
            <a:off x="1995657" y="6330557"/>
            <a:ext cx="1692235" cy="264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2"/>
              </a:lnSpc>
              <a:buNone/>
            </a:pPr>
            <a:r>
              <a:rPr lang="en-US" sz="166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</a:rPr>
              <a:t>Orders </a:t>
            </a:r>
            <a:r>
              <a:rPr lang="en-US" altLang="zh-CN" sz="166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</a:rPr>
              <a:t>and revenue</a:t>
            </a:r>
            <a:endParaRPr lang="en-US" sz="1666" dirty="0"/>
          </a:p>
        </p:txBody>
      </p:sp>
      <p:sp>
        <p:nvSpPr>
          <p:cNvPr id="51" name="Text 18">
            <a:extLst>
              <a:ext uri="{FF2B5EF4-FFF2-40B4-BE49-F238E27FC236}">
                <a16:creationId xmlns:a16="http://schemas.microsoft.com/office/drawing/2014/main" id="{CF9DFFDF-7686-1EFB-4A1A-032621E0CB12}"/>
              </a:ext>
            </a:extLst>
          </p:cNvPr>
          <p:cNvSpPr/>
          <p:nvPr/>
        </p:nvSpPr>
        <p:spPr>
          <a:xfrm>
            <a:off x="1995657" y="6764182"/>
            <a:ext cx="4656606" cy="541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333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Records different orders and display revenue (costs are not considered in this context).</a:t>
            </a:r>
            <a:endParaRPr lang="en-US" sz="1333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5748022-5D2E-B780-672A-4FB8634682FB}"/>
              </a:ext>
            </a:extLst>
          </p:cNvPr>
          <p:cNvGrpSpPr/>
          <p:nvPr/>
        </p:nvGrpSpPr>
        <p:grpSpPr>
          <a:xfrm>
            <a:off x="6825736" y="5279144"/>
            <a:ext cx="7152028" cy="2824236"/>
            <a:chOff x="1600200" y="3339931"/>
            <a:chExt cx="8312577" cy="328946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CA92AE2-957D-1F97-F05B-B22630F9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00200" y="3339931"/>
              <a:ext cx="8312577" cy="3289469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19637E-94E0-1CA7-FE37-C959167C146C}"/>
                </a:ext>
              </a:extLst>
            </p:cNvPr>
            <p:cNvSpPr/>
            <p:nvPr/>
          </p:nvSpPr>
          <p:spPr>
            <a:xfrm>
              <a:off x="7315200" y="5166185"/>
              <a:ext cx="1981200" cy="117429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  <a:latin typeface="Open Sans"/>
                <a:cs typeface="Open Sans"/>
              </a:endParaRPr>
            </a:p>
          </p:txBody>
        </p:sp>
      </p:grpSp>
      <p:sp>
        <p:nvSpPr>
          <p:cNvPr id="55" name="Text 2">
            <a:extLst>
              <a:ext uri="{FF2B5EF4-FFF2-40B4-BE49-F238E27FC236}">
                <a16:creationId xmlns:a16="http://schemas.microsoft.com/office/drawing/2014/main" id="{DE8E56CA-DD78-B9F4-D710-541528720A64}"/>
              </a:ext>
            </a:extLst>
          </p:cNvPr>
          <p:cNvSpPr/>
          <p:nvPr/>
        </p:nvSpPr>
        <p:spPr>
          <a:xfrm>
            <a:off x="833199" y="792004"/>
            <a:ext cx="8854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</a:t>
            </a:r>
            <a:r>
              <a:rPr lang="en-US" altLang="zh-CN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ales </a:t>
            </a: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Functions</a:t>
            </a:r>
            <a:endParaRPr lang="en-US" sz="4374" dirty="0"/>
          </a:p>
        </p:txBody>
      </p:sp>
      <p:pic>
        <p:nvPicPr>
          <p:cNvPr id="56" name="Image 1" descr="preencoded.png">
            <a:extLst>
              <a:ext uri="{FF2B5EF4-FFF2-40B4-BE49-F238E27FC236}">
                <a16:creationId xmlns:a16="http://schemas.microsoft.com/office/drawing/2014/main" id="{C8E2F72E-622D-DEE8-A46C-B2D85101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02" y="2997059"/>
            <a:ext cx="3322259" cy="2214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40884CD2-6082-711A-DE90-13FF3B22701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A821285-DA7A-1023-16EB-D5F0C447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A56CBDCE-5564-B5B6-0337-CC6AAE58C970}"/>
              </a:ext>
            </a:extLst>
          </p:cNvPr>
          <p:cNvSpPr/>
          <p:nvPr/>
        </p:nvSpPr>
        <p:spPr>
          <a:xfrm>
            <a:off x="6237405" y="3297580"/>
            <a:ext cx="7477601" cy="10483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95210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4" name="Text 2"/>
          <p:cNvSpPr/>
          <p:nvPr/>
        </p:nvSpPr>
        <p:spPr>
          <a:xfrm>
            <a:off x="475562" y="364251"/>
            <a:ext cx="7520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</a:rPr>
              <a:t>Orchard Management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188607"/>
            <a:ext cx="5554980" cy="34331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75562" y="2067015"/>
            <a:ext cx="8698255" cy="12592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Lora" pitchFamily="2" charset="0"/>
              </a:rPr>
              <a:t>This orchard management app is designed for orchard staff to store and display product information, estimate and control inventory, and manage their business orders. </a:t>
            </a:r>
          </a:p>
          <a:p>
            <a:pPr algn="l">
              <a:lnSpc>
                <a:spcPts val="2799"/>
              </a:lnSpc>
            </a:pPr>
            <a:endParaRPr lang="en-CA" dirty="0">
              <a:solidFill>
                <a:srgbClr val="000000"/>
              </a:solidFill>
              <a:latin typeface="Lora" pitchFamily="2" charset="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CA" sz="1800" b="0" i="0" u="none" strike="noStrike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Lora" pitchFamily="2" charset="0"/>
              </a:rPr>
              <a:t>Packag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Lora" pitchFamily="2" charset="0"/>
              </a:rPr>
              <a:t>e:  Orchard Management</a:t>
            </a:r>
            <a:endParaRPr lang="en-CA" sz="1800" b="0" i="0" u="none" strike="noStrike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algn="l">
              <a:lnSpc>
                <a:spcPts val="2799"/>
              </a:lnSpc>
            </a:pPr>
            <a:endParaRPr lang="en-CA" dirty="0">
              <a:solidFill>
                <a:srgbClr val="000000"/>
              </a:solidFill>
              <a:latin typeface="Lora" pitchFamily="2" charset="0"/>
            </a:endParaRP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CA" dirty="0">
                <a:solidFill>
                  <a:srgbClr val="000000"/>
                </a:solidFill>
                <a:latin typeface="Lora" pitchFamily="2" charset="0"/>
              </a:rPr>
              <a:t>Subpackage 1:</a:t>
            </a:r>
            <a:r>
              <a:rPr lang="zh-CN" altLang="en-US" dirty="0">
                <a:solidFill>
                  <a:srgbClr val="000000"/>
                </a:solidFill>
                <a:latin typeface="Lora" pitchFamily="2" charset="0"/>
              </a:rPr>
              <a:t> </a:t>
            </a:r>
            <a:r>
              <a:rPr lang="en-CA" altLang="zh-CN" dirty="0">
                <a:solidFill>
                  <a:srgbClr val="000000"/>
                </a:solidFill>
                <a:latin typeface="Lora" pitchFamily="2" charset="0"/>
              </a:rPr>
              <a:t> production</a:t>
            </a:r>
          </a:p>
          <a:p>
            <a:pPr marL="285750" indent="-285750" algn="l">
              <a:lnSpc>
                <a:spcPts val="2799"/>
              </a:lnSpc>
              <a:buFont typeface="Wingdings" panose="05000000000000000000" pitchFamily="2" charset="2"/>
              <a:buChar char="Ø"/>
            </a:pPr>
            <a:endParaRPr lang="en-CA" altLang="zh-CN" dirty="0">
              <a:solidFill>
                <a:srgbClr val="000000"/>
              </a:solidFill>
              <a:latin typeface="Lora" pitchFamily="2" charset="0"/>
            </a:endParaRP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CA" dirty="0">
                <a:solidFill>
                  <a:srgbClr val="000000"/>
                </a:solidFill>
                <a:latin typeface="Lora" pitchFamily="2" charset="0"/>
              </a:rPr>
              <a:t>Subpackage 2: inventory and sales. </a:t>
            </a:r>
          </a:p>
        </p:txBody>
      </p:sp>
      <p:pic>
        <p:nvPicPr>
          <p:cNvPr id="12" name="Image 6">
            <a:extLst>
              <a:ext uri="{FF2B5EF4-FFF2-40B4-BE49-F238E27FC236}">
                <a16:creationId xmlns:a16="http://schemas.microsoft.com/office/drawing/2014/main" id="{DDBA6D27-9EC5-1298-8043-E7A5BFB5C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5" t="-1785" r="26856" b="1"/>
          <a:stretch/>
        </p:blipFill>
        <p:spPr>
          <a:xfrm>
            <a:off x="9011555" y="1977805"/>
            <a:ext cx="4927469" cy="4390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579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8313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4" name="Text 2"/>
          <p:cNvSpPr/>
          <p:nvPr/>
        </p:nvSpPr>
        <p:spPr>
          <a:xfrm>
            <a:off x="475562" y="364251"/>
            <a:ext cx="7520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Package: product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Module</a:t>
            </a:r>
            <a:r>
              <a:rPr lang="en-CA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r>
              <a:rPr lang="zh-CN" alt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CA" altLang="zh-CN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fruit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188607"/>
            <a:ext cx="5554980" cy="34331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75563" y="1353336"/>
            <a:ext cx="5842110" cy="57165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3A3630"/>
              </a:solidFill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3A3630"/>
              </a:solidFill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Module “fruit” is designed to store and manage information about the types of  crops in the orchard. 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3A3630"/>
              </a:solidFill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Class:  fruit</a:t>
            </a: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Variety</a:t>
            </a: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Features</a:t>
            </a: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Price</a:t>
            </a: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§"/>
            </a:pPr>
            <a:endParaRPr lang="en-US" sz="1750" dirty="0">
              <a:solidFill>
                <a:srgbClr val="3A3630"/>
              </a:solidFill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Subclasses of fruit:   </a:t>
            </a: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Different variety allowed and harvest seasons</a:t>
            </a: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Apple</a:t>
            </a: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Cherry</a:t>
            </a:r>
          </a:p>
          <a:p>
            <a:pPr marL="742950" lvl="1" indent="-285750">
              <a:lnSpc>
                <a:spcPts val="2799"/>
              </a:lnSpc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Peach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3A3630"/>
              </a:solidFill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99E8A7EB-D675-0CB2-51F6-A76FE440D1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68" r="21468"/>
          <a:stretch/>
        </p:blipFill>
        <p:spPr>
          <a:xfrm>
            <a:off x="7903369" y="1669220"/>
            <a:ext cx="5350733" cy="5299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54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-18273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00"/>
                    </a14:imgEffect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 l="37353" t="-1379" r="35185" b="-1"/>
          <a:stretch/>
        </p:blipFill>
        <p:spPr>
          <a:xfrm>
            <a:off x="11240428" y="-122663"/>
            <a:ext cx="3389971" cy="83431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1770" y="357272"/>
            <a:ext cx="8854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Fruit: Function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41805" y="1261204"/>
            <a:ext cx="9306401" cy="1376597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7" name="Text 4"/>
          <p:cNvSpPr/>
          <p:nvPr/>
        </p:nvSpPr>
        <p:spPr>
          <a:xfrm>
            <a:off x="1055370" y="3600681"/>
            <a:ext cx="3817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44126" y="1412428"/>
            <a:ext cx="8862060" cy="1079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</a:rPr>
              <a:t>Fruit introduction</a:t>
            </a:r>
            <a:endParaRPr lang="en-US" sz="1750" dirty="0">
              <a:solidFill>
                <a:srgbClr val="3A3630"/>
              </a:solidFill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799"/>
              </a:lnSpc>
            </a:pPr>
            <a:r>
              <a:rPr lang="en-CA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Introduction the types, variety and characteristics of fruits grown in orchard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latin typeface="Lora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21955" y="2819613"/>
            <a:ext cx="9306401" cy="1515908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0" name="Text 7"/>
          <p:cNvSpPr/>
          <p:nvPr/>
        </p:nvSpPr>
        <p:spPr>
          <a:xfrm>
            <a:off x="1025782" y="2952524"/>
            <a:ext cx="3177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</a:rPr>
              <a:t>Fruit seasonality check</a:t>
            </a:r>
            <a:endParaRPr lang="en-US" sz="2187" dirty="0">
              <a:latin typeface="Lora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4125" y="3360999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CA" altLang="zh-CN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Check if a specific fruit is in season based on the input month. </a:t>
            </a:r>
          </a:p>
          <a:p>
            <a:pPr>
              <a:lnSpc>
                <a:spcPts val="2799"/>
              </a:lnSpc>
            </a:pPr>
            <a:r>
              <a:rPr lang="en-CA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Check and identify all fruits that are currently in season.</a:t>
            </a:r>
            <a:endParaRPr lang="en-US" sz="1750" dirty="0">
              <a:solidFill>
                <a:srgbClr val="3A3630"/>
              </a:solidFill>
              <a:latin typeface="Lora" pitchFamily="2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01770" y="4538593"/>
            <a:ext cx="9306401" cy="1490668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3" name="Text 10"/>
          <p:cNvSpPr/>
          <p:nvPr/>
        </p:nvSpPr>
        <p:spPr>
          <a:xfrm>
            <a:off x="1065223" y="4686823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Fruit price calculation</a:t>
            </a:r>
            <a:endParaRPr lang="en-US" sz="2187" dirty="0">
              <a:latin typeface="Lora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5223" y="5089437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Calculate the total price of a selection of fruit based on its individual price, quantities, and discount (marketing sell only) </a:t>
            </a: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8739562-0661-42C2-0EF1-5C91935C4BBA}"/>
              </a:ext>
            </a:extLst>
          </p:cNvPr>
          <p:cNvSpPr/>
          <p:nvPr/>
        </p:nvSpPr>
        <p:spPr>
          <a:xfrm>
            <a:off x="797960" y="87129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37BE191E-D409-C6AB-8E0D-9C5FEC42235A}"/>
              </a:ext>
            </a:extLst>
          </p:cNvPr>
          <p:cNvSpPr/>
          <p:nvPr/>
        </p:nvSpPr>
        <p:spPr>
          <a:xfrm>
            <a:off x="841805" y="6232701"/>
            <a:ext cx="9306401" cy="1286511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D513A4ED-E82A-D620-A6B7-6359C91C4545}"/>
              </a:ext>
            </a:extLst>
          </p:cNvPr>
          <p:cNvSpPr/>
          <p:nvPr/>
        </p:nvSpPr>
        <p:spPr>
          <a:xfrm>
            <a:off x="1044126" y="6365810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Fruit information store</a:t>
            </a:r>
            <a:endParaRPr lang="en-US" sz="2187" dirty="0">
              <a:latin typeface="Lora" pitchFamily="2" charset="0"/>
            </a:endParaRPr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B03FD02E-C8C3-44E2-5F3A-3912A026B0D5}"/>
              </a:ext>
            </a:extLst>
          </p:cNvPr>
          <p:cNvSpPr/>
          <p:nvPr/>
        </p:nvSpPr>
        <p:spPr>
          <a:xfrm>
            <a:off x="1065223" y="6785455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CA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</a:rPr>
              <a:t>Store all fruit categories and information into a file for convenient retrieval. </a:t>
            </a:r>
            <a:endParaRPr lang="en-US" sz="1750" dirty="0">
              <a:solidFill>
                <a:srgbClr val="3A3630"/>
              </a:solidFill>
              <a:latin typeface="Lora" pitchFamily="2" charset="0"/>
              <a:ea typeface="Source Sans Pr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27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4" name="Text 2"/>
          <p:cNvSpPr/>
          <p:nvPr/>
        </p:nvSpPr>
        <p:spPr>
          <a:xfrm>
            <a:off x="475562" y="329482"/>
            <a:ext cx="7520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dirty="0">
                <a:solidFill>
                  <a:srgbClr val="38512F"/>
                </a:solidFill>
                <a:latin typeface="Lora" pitchFamily="34" charset="0"/>
              </a:rPr>
              <a:t>Package: product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Module</a:t>
            </a:r>
            <a:r>
              <a:rPr lang="en-CA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plantation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188607"/>
            <a:ext cx="5554980" cy="34331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75562" y="2011259"/>
            <a:ext cx="8698255" cy="55817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Module plantation is designed to allocated lands for multiple kind of fruit trees.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We divide the whole plantation  into areas of varying size, and plant different crop varieties on them.</a:t>
            </a:r>
          </a:p>
          <a:p>
            <a:pPr algn="l">
              <a:lnSpc>
                <a:spcPts val="2799"/>
              </a:lnSpc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 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Class</a:t>
            </a:r>
            <a:r>
              <a:rPr lang="en-CA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:</a:t>
            </a: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 region</a:t>
            </a:r>
          </a:p>
          <a:p>
            <a:pPr algn="l">
              <a:lnSpc>
                <a:spcPts val="2799"/>
              </a:lnSpc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       - fruit</a:t>
            </a:r>
          </a:p>
          <a:p>
            <a:pPr algn="l">
              <a:lnSpc>
                <a:spcPts val="2799"/>
              </a:lnSpc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       - area</a:t>
            </a:r>
          </a:p>
          <a:p>
            <a:pPr algn="l">
              <a:lnSpc>
                <a:spcPts val="2799"/>
              </a:lnSpc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       - area type</a:t>
            </a:r>
          </a:p>
          <a:p>
            <a:pPr algn="l">
              <a:lnSpc>
                <a:spcPts val="2799"/>
              </a:lnSpc>
            </a:pPr>
            <a:endParaRPr lang="en-US" sz="1750" dirty="0">
              <a:solidFill>
                <a:srgbClr val="3A3630"/>
              </a:solidFill>
              <a:latin typeface="Lora" pitchFamily="2" charset="0"/>
              <a:ea typeface="Source Sans Pro" pitchFamily="34" charset="-122"/>
              <a:cs typeface="Segoe UI" panose="020B0502040204020203" pitchFamily="34" charset="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Two type of region:</a:t>
            </a:r>
          </a:p>
          <a:p>
            <a:pPr marL="285750" indent="-285750" algn="l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We are dividing the regions into two distinct </a:t>
            </a:r>
            <a:r>
              <a:rPr lang="en-US" altLang="zh-CN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set</a:t>
            </a: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: </a:t>
            </a:r>
            <a:r>
              <a:rPr lang="en-US" altLang="zh-CN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Some</a:t>
            </a: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 for visitor to pick by themselves  and others for large-scale wholesale. </a:t>
            </a:r>
          </a:p>
          <a:p>
            <a:pPr marL="285750" indent="-285750" algn="l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-  picking plantation</a:t>
            </a:r>
          </a:p>
          <a:p>
            <a:pPr marL="285750" indent="-285750" algn="l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egoe UI" panose="020B0502040204020203" pitchFamily="34" charset="0"/>
              </a:rPr>
              <a:t>-  marketing planation 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F1E79476-CEB5-384A-9AF8-2DEDA7E4C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33" r="6659"/>
          <a:stretch/>
        </p:blipFill>
        <p:spPr>
          <a:xfrm>
            <a:off x="9270603" y="1795346"/>
            <a:ext cx="4646119" cy="4523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902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 rotWithShape="1">
          <a:blip r:embed="rId4"/>
          <a:srcRect l="74350" r="5061"/>
          <a:stretch/>
        </p:blipFill>
        <p:spPr>
          <a:xfrm>
            <a:off x="11044637" y="0"/>
            <a:ext cx="361478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9105" y="169666"/>
            <a:ext cx="8854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plantation: Function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763573" y="3578934"/>
            <a:ext cx="9306401" cy="1260810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7" name="Text 4"/>
          <p:cNvSpPr/>
          <p:nvPr/>
        </p:nvSpPr>
        <p:spPr>
          <a:xfrm>
            <a:off x="985744" y="3658464"/>
            <a:ext cx="3817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</a:rPr>
              <a:t>Orchard division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altLang="zh-CN" sz="17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</a:rPr>
              <a:t>Organizing the entire plantation into distinct regions for fruit cultivation. And divide 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altLang="zh-CN" sz="17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</a:rPr>
              <a:t>them into two different type:  picking  and marketing.</a:t>
            </a:r>
          </a:p>
        </p:txBody>
      </p:sp>
      <p:sp>
        <p:nvSpPr>
          <p:cNvPr id="8" name="Text 5"/>
          <p:cNvSpPr/>
          <p:nvPr/>
        </p:nvSpPr>
        <p:spPr>
          <a:xfrm>
            <a:off x="1055370" y="4005650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7025" y="5081284"/>
            <a:ext cx="9306401" cy="1065593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0" name="Text 7"/>
          <p:cNvSpPr/>
          <p:nvPr/>
        </p:nvSpPr>
        <p:spPr>
          <a:xfrm>
            <a:off x="1055370" y="5171183"/>
            <a:ext cx="3177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Fruit area calculating</a:t>
            </a:r>
            <a:endParaRPr lang="en-US" sz="2187" dirty="0">
              <a:latin typeface="Lora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55369" y="5608267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CA" sz="17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Calculate the total cultivation area of a specific plant</a:t>
            </a:r>
            <a:r>
              <a:rPr lang="en-US" sz="17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.</a:t>
            </a:r>
          </a:p>
        </p:txBody>
      </p:sp>
      <p:sp>
        <p:nvSpPr>
          <p:cNvPr id="12" name="Shape 9"/>
          <p:cNvSpPr/>
          <p:nvPr/>
        </p:nvSpPr>
        <p:spPr>
          <a:xfrm>
            <a:off x="768315" y="6397935"/>
            <a:ext cx="9306401" cy="1410814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3" name="Text 10"/>
          <p:cNvSpPr/>
          <p:nvPr/>
        </p:nvSpPr>
        <p:spPr>
          <a:xfrm>
            <a:off x="1055370" y="6572302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latin typeface="Lora" pitchFamily="2" charset="0"/>
              </a:rPr>
              <a:t>Orchard plantation summary</a:t>
            </a:r>
          </a:p>
        </p:txBody>
      </p:sp>
      <p:sp>
        <p:nvSpPr>
          <p:cNvPr id="14" name="Text 11"/>
          <p:cNvSpPr/>
          <p:nvPr/>
        </p:nvSpPr>
        <p:spPr>
          <a:xfrm>
            <a:off x="985744" y="6900051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altLang="zh-CN" sz="17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Provide a summary about detailing various planting regions and fruit varieties within the orchard.  It returns as a summary which intended for estimating the fruit yield</a:t>
            </a:r>
            <a:r>
              <a:rPr lang="en-US" altLang="zh-CN" sz="175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C28B67-40AC-2726-48E5-69CD04E6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38" b="25419"/>
          <a:stretch/>
        </p:blipFill>
        <p:spPr>
          <a:xfrm>
            <a:off x="2303437" y="949647"/>
            <a:ext cx="5620564" cy="23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1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/>
              <a:t>Subpackage: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/>
              <a:t>Inventory and sales</a:t>
            </a:r>
          </a:p>
        </p:txBody>
      </p:sp>
      <p:sp>
        <p:nvSpPr>
          <p:cNvPr id="7" name="Shape 4"/>
          <p:cNvSpPr/>
          <p:nvPr/>
        </p:nvSpPr>
        <p:spPr>
          <a:xfrm>
            <a:off x="63195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 5"/>
          <p:cNvSpPr/>
          <p:nvPr/>
        </p:nvSpPr>
        <p:spPr>
          <a:xfrm>
            <a:off x="6786086" y="5817156"/>
            <a:ext cx="13411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252006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2"/>
          <p:cNvSpPr/>
          <p:nvPr/>
        </p:nvSpPr>
        <p:spPr>
          <a:xfrm>
            <a:off x="499710" y="277740"/>
            <a:ext cx="8610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Module 1 : Inventory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506389" y="1980989"/>
            <a:ext cx="3558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InventoryManagement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1086118" y="2850561"/>
            <a:ext cx="62290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</a:t>
            </a:r>
            <a:r>
              <a:rPr lang="en-US" altLang="zh-CN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his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 is responsible for managing the current inventory status and forecasting the remaining yield (unharvested).</a:t>
            </a:r>
          </a:p>
        </p:txBody>
      </p:sp>
      <p:sp>
        <p:nvSpPr>
          <p:cNvPr id="7" name="Text 5"/>
          <p:cNvSpPr/>
          <p:nvPr/>
        </p:nvSpPr>
        <p:spPr>
          <a:xfrm>
            <a:off x="478102" y="4139643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Visualization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1086118" y="4912920"/>
            <a:ext cx="5665099" cy="779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</a:t>
            </a:r>
            <a:r>
              <a:rPr lang="en-US" altLang="zh-CN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his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 is used for simple visualization of historical data.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C6AD8D-3046-8C61-6A74-E5893E941204}"/>
              </a:ext>
            </a:extLst>
          </p:cNvPr>
          <p:cNvGrpSpPr/>
          <p:nvPr/>
        </p:nvGrpSpPr>
        <p:grpSpPr>
          <a:xfrm>
            <a:off x="1016317" y="5899468"/>
            <a:ext cx="5088630" cy="1926890"/>
            <a:chOff x="860367" y="5316452"/>
            <a:chExt cx="7362098" cy="2787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1A1B44-A4AC-CD69-C610-C7C050291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0367" y="5316452"/>
              <a:ext cx="7017245" cy="278777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3125C2-62CA-E44C-0B52-63D0C25DFDA6}"/>
                </a:ext>
              </a:extLst>
            </p:cNvPr>
            <p:cNvSpPr/>
            <p:nvPr/>
          </p:nvSpPr>
          <p:spPr>
            <a:xfrm>
              <a:off x="3879065" y="6174351"/>
              <a:ext cx="4343400" cy="10668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  <a:latin typeface="Open Sans"/>
                <a:cs typeface="Open Sans"/>
              </a:endParaRPr>
            </a:p>
          </p:txBody>
        </p:sp>
      </p:grpSp>
      <p:sp>
        <p:nvSpPr>
          <p:cNvPr id="13" name="Text 4">
            <a:extLst>
              <a:ext uri="{FF2B5EF4-FFF2-40B4-BE49-F238E27FC236}">
                <a16:creationId xmlns:a16="http://schemas.microsoft.com/office/drawing/2014/main" id="{9038B57E-41CE-6B04-EBE5-D3F5406B151F}"/>
              </a:ext>
            </a:extLst>
          </p:cNvPr>
          <p:cNvSpPr/>
          <p:nvPr/>
        </p:nvSpPr>
        <p:spPr>
          <a:xfrm>
            <a:off x="506389" y="1123025"/>
            <a:ext cx="757516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zh-CN" i="1" dirty="0"/>
              <a:t>This module is designed for basic orchard inventory management. It contains two classes: </a:t>
            </a:r>
            <a:r>
              <a:rPr lang="en-US" altLang="zh-CN" i="1" dirty="0" err="1"/>
              <a:t>InventoryManagement</a:t>
            </a:r>
            <a:r>
              <a:rPr lang="en-US" altLang="zh-CN" i="1" dirty="0"/>
              <a:t> and Visualization.</a:t>
            </a:r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1E7CB0C2-99C0-D059-1826-2BFE62C7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400" y="1656127"/>
            <a:ext cx="5864781" cy="4398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1770" y="215443"/>
            <a:ext cx="8854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 : Functions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01770" y="3511108"/>
            <a:ext cx="9306401" cy="1709583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1055370" y="3600681"/>
            <a:ext cx="3817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Remaining_Yield_Estimation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4005650"/>
            <a:ext cx="8862060" cy="11043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Calculates the expected yield for each variety based on the planting area in the first subpackage. And create a file to record the remaining capacity. An auxiliary method </a:t>
            </a:r>
            <a:r>
              <a:rPr lang="en-US" sz="17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save_overdraft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will record the production output that exceeds the expected yield</a:t>
            </a:r>
            <a:r>
              <a:rPr lang="en-CA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7960" y="5321956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Text 7"/>
          <p:cNvSpPr/>
          <p:nvPr/>
        </p:nvSpPr>
        <p:spPr>
          <a:xfrm>
            <a:off x="1055370" y="5369088"/>
            <a:ext cx="3177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Add/Remove_Inventory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1055369" y="5793566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Add/</a:t>
            </a:r>
            <a:r>
              <a:rPr lang="en-US" sz="17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Remove_Inventory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Used to increase or decrease inventory, with data being stored in an inventory data file. This involves auxiliary functions such as Load/</a:t>
            </a:r>
            <a:r>
              <a:rPr lang="en-US" sz="17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Save_data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17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Current_inventory_display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</p:txBody>
      </p:sp>
      <p:sp>
        <p:nvSpPr>
          <p:cNvPr id="12" name="Shape 9"/>
          <p:cNvSpPr/>
          <p:nvPr/>
        </p:nvSpPr>
        <p:spPr>
          <a:xfrm>
            <a:off x="831586" y="7147722"/>
            <a:ext cx="9306401" cy="1007165"/>
          </a:xfrm>
          <a:prstGeom prst="roundRect">
            <a:avLst>
              <a:gd name="adj" fmla="val 386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3" name="Text 10"/>
          <p:cNvSpPr/>
          <p:nvPr/>
        </p:nvSpPr>
        <p:spPr>
          <a:xfrm>
            <a:off x="1055370" y="7190062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History_Data_Plotter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53756" y="7574880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Draws a plot illustrating changes in inventory over time.</a:t>
            </a: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8739562-0661-42C2-0EF1-5C91935C4BBA}"/>
              </a:ext>
            </a:extLst>
          </p:cNvPr>
          <p:cNvSpPr/>
          <p:nvPr/>
        </p:nvSpPr>
        <p:spPr>
          <a:xfrm>
            <a:off x="797960" y="87129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Three main functions revolve around inventory and visualization: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3CEFA2-30FE-D4B9-A65D-FE094A4171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337" y="1345480"/>
            <a:ext cx="6203305" cy="22911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0CEFE2-4382-04CF-C737-77A5E2693192}"/>
              </a:ext>
            </a:extLst>
          </p:cNvPr>
          <p:cNvSpPr/>
          <p:nvPr/>
        </p:nvSpPr>
        <p:spPr>
          <a:xfrm>
            <a:off x="6300435" y="1876656"/>
            <a:ext cx="2057400" cy="888660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</TotalTime>
  <Words>1027</Words>
  <Application>Microsoft Office PowerPoint</Application>
  <PresentationFormat>Custom</PresentationFormat>
  <Paragraphs>128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Crimson Pro</vt:lpstr>
      <vt:lpstr>Arial</vt:lpstr>
      <vt:lpstr>Calibri</vt:lpstr>
      <vt:lpstr>Lora</vt:lpstr>
      <vt:lpstr>Open Sans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 Kang</cp:lastModifiedBy>
  <cp:revision>134</cp:revision>
  <dcterms:created xsi:type="dcterms:W3CDTF">2023-11-24T20:46:54Z</dcterms:created>
  <dcterms:modified xsi:type="dcterms:W3CDTF">2023-11-29T18:34:01Z</dcterms:modified>
</cp:coreProperties>
</file>